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487" r:id="rId3"/>
    <p:sldId id="503" r:id="rId4"/>
    <p:sldId id="407" r:id="rId5"/>
    <p:sldId id="510" r:id="rId6"/>
    <p:sldId id="475" r:id="rId7"/>
    <p:sldId id="479" r:id="rId8"/>
    <p:sldId id="480" r:id="rId9"/>
    <p:sldId id="481" r:id="rId10"/>
    <p:sldId id="483" r:id="rId11"/>
    <p:sldId id="484"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8" r:id="rId27"/>
    <p:sldId id="502" r:id="rId28"/>
    <p:sldId id="564" r:id="rId29"/>
    <p:sldId id="504" r:id="rId30"/>
    <p:sldId id="539" r:id="rId31"/>
    <p:sldId id="505" r:id="rId32"/>
    <p:sldId id="506" r:id="rId33"/>
    <p:sldId id="540" r:id="rId34"/>
    <p:sldId id="565" r:id="rId35"/>
    <p:sldId id="534" r:id="rId36"/>
    <p:sldId id="535" r:id="rId37"/>
    <p:sldId id="566" r:id="rId38"/>
    <p:sldId id="284" r:id="rId39"/>
    <p:sldId id="285" r:id="rId40"/>
    <p:sldId id="286" r:id="rId41"/>
    <p:sldId id="4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40</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2/4/25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2/4/25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2/4/25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2/4/25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2/4/25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2/4/25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2/4/25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2/4/25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2/4/25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2/4/25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2/4/25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2/4/25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2/4/25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2/4/25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NUL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image" Target="../media/image28.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4.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3.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slides/_rels/slide2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4.emf"/><Relationship Id="rId7" Type="http://schemas.openxmlformats.org/officeDocument/2006/relationships/image" Target="../media/image12.emf"/><Relationship Id="rId2" Type="http://schemas.openxmlformats.org/officeDocument/2006/relationships/image" Target="../media/image43.emf"/><Relationship Id="rId1" Type="http://schemas.openxmlformats.org/officeDocument/2006/relationships/slideLayout" Target="../slideLayouts/slideLayout1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49.emf"/></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8.emf"/><Relationship Id="rId1" Type="http://schemas.openxmlformats.org/officeDocument/2006/relationships/slideLayout" Target="../slideLayouts/slideLayout13.xml"/><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13.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6.png"/><Relationship Id="rId7" Type="http://schemas.openxmlformats.org/officeDocument/2006/relationships/image" Target="../media/image61.emf"/><Relationship Id="rId2" Type="http://schemas.openxmlformats.org/officeDocument/2006/relationships/image" Target="../media/image59.emf"/><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60.emf"/><Relationship Id="rId4" Type="http://schemas.openxmlformats.org/officeDocument/2006/relationships/image" Target="../media/image5.png"/><Relationship Id="rId9" Type="http://schemas.openxmlformats.org/officeDocument/2006/relationships/image" Target="../media/image31.tiff"/></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4.emf"/><Relationship Id="rId7" Type="http://schemas.openxmlformats.org/officeDocument/2006/relationships/image" Target="../media/image6.png"/><Relationship Id="rId2" Type="http://schemas.openxmlformats.org/officeDocument/2006/relationships/image" Target="../media/image63.emf"/><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image" Target="../media/image61.emf"/><Relationship Id="rId4" Type="http://schemas.openxmlformats.org/officeDocument/2006/relationships/image" Target="../media/image65.emf"/><Relationship Id="rId9"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6.emf"/><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67.emf"/></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6.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3.emf"/><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6" Type="http://schemas.openxmlformats.org/officeDocument/2006/relationships/image" Target="../media/image2.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2.emf"/><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234808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513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513829"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9316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93164" cy="369332"/>
              </a:xfrm>
              <a:prstGeom prst="rect">
                <a:avLst/>
              </a:prstGeom>
              <a:blipFill>
                <a:blip r:embed="rId4"/>
                <a:stretch>
                  <a:fillRect l="-3448"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r>
              <a:rPr lang="en-US" dirty="0"/>
              <a:t>Thin-walled cladding stresses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6" name="Picture 5">
            <a:extLst>
              <a:ext uri="{FF2B5EF4-FFF2-40B4-BE49-F238E27FC236}">
                <a16:creationId xmlns:a16="http://schemas.microsoft.com/office/drawing/2014/main" id="{F6C15D9D-7CA9-0DCD-0608-70141B70EE18}"/>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5">
            <a:extLst>
              <a:ext uri="{FF2B5EF4-FFF2-40B4-BE49-F238E27FC236}">
                <a16:creationId xmlns:a16="http://schemas.microsoft.com/office/drawing/2014/main" id="{1FE15EF4-7920-2965-F4E4-EE220208D6E9}"/>
              </a:ext>
            </a:extLst>
          </p:cNvPr>
          <p:cNvPicPr>
            <a:picLocks noChangeAspect="1"/>
          </p:cNvPicPr>
          <p:nvPr/>
        </p:nvPicPr>
        <p:blipFill>
          <a:blip r:embed="rId2"/>
          <a:stretch>
            <a:fillRect/>
          </a:stretch>
        </p:blipFill>
        <p:spPr>
          <a:xfrm>
            <a:off x="2540000" y="1524000"/>
            <a:ext cx="7112000" cy="5334000"/>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64023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thermal expansion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27</a:t>
            </a:fld>
            <a:endParaRPr lang="en-US"/>
          </a:p>
        </p:txBody>
      </p:sp>
    </p:spTree>
    <p:extLst>
      <p:ext uri="{BB962C8B-B14F-4D97-AF65-F5344CB8AC3E}">
        <p14:creationId xmlns:p14="http://schemas.microsoft.com/office/powerpoint/2010/main" val="1494639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706-6E44-3345-89B1-3A928BCB26E8}"/>
              </a:ext>
            </a:extLst>
          </p:cNvPr>
          <p:cNvSpPr>
            <a:spLocks noGrp="1"/>
          </p:cNvSpPr>
          <p:nvPr>
            <p:ph type="title"/>
          </p:nvPr>
        </p:nvSpPr>
        <p:spPr/>
        <p:txBody>
          <a:bodyPr/>
          <a:lstStyle/>
          <a:p>
            <a:r>
              <a:rPr lang="en-US" dirty="0"/>
              <a:t>The gap changes as a function of time</a:t>
            </a:r>
          </a:p>
        </p:txBody>
      </p:sp>
      <p:sp>
        <p:nvSpPr>
          <p:cNvPr id="3" name="Content Placeholder 2">
            <a:extLst>
              <a:ext uri="{FF2B5EF4-FFF2-40B4-BE49-F238E27FC236}">
                <a16:creationId xmlns:a16="http://schemas.microsoft.com/office/drawing/2014/main" id="{96AFC82D-FC8E-FE43-B3F1-3CD65FE0B44D}"/>
              </a:ext>
            </a:extLst>
          </p:cNvPr>
          <p:cNvSpPr>
            <a:spLocks noGrp="1"/>
          </p:cNvSpPr>
          <p:nvPr>
            <p:ph idx="1"/>
          </p:nvPr>
        </p:nvSpPr>
        <p:spPr/>
        <p:txBody>
          <a:bodyPr/>
          <a:lstStyle/>
          <a:p>
            <a:r>
              <a:rPr lang="en-US" dirty="0"/>
              <a:t>Both the pellet and the cladding swell</a:t>
            </a:r>
          </a:p>
          <a:p>
            <a:endParaRPr lang="en-US" dirty="0"/>
          </a:p>
          <a:p>
            <a:endParaRPr lang="en-US" dirty="0"/>
          </a:p>
          <a:p>
            <a:endParaRPr lang="en-US" dirty="0"/>
          </a:p>
          <a:p>
            <a:endParaRPr lang="en-US" dirty="0"/>
          </a:p>
          <a:p>
            <a:endParaRPr lang="en-US" dirty="0"/>
          </a:p>
          <a:p>
            <a:r>
              <a:rPr lang="en-US" dirty="0"/>
              <a:t>But, as the gap decreases, the temperature changes, which again makes the gap change</a:t>
            </a:r>
          </a:p>
          <a:p>
            <a:r>
              <a:rPr lang="en-US" dirty="0"/>
              <a:t>The solution using the analytical equations is iterative, due to the dependence of the gap size and temperature</a:t>
            </a:r>
          </a:p>
          <a:p>
            <a:endParaRPr lang="en-US" dirty="0"/>
          </a:p>
        </p:txBody>
      </p:sp>
      <p:sp>
        <p:nvSpPr>
          <p:cNvPr id="4" name="Slide Number Placeholder 3">
            <a:extLst>
              <a:ext uri="{FF2B5EF4-FFF2-40B4-BE49-F238E27FC236}">
                <a16:creationId xmlns:a16="http://schemas.microsoft.com/office/drawing/2014/main" id="{F44FA4F6-0813-D14B-B1AF-63B4F14A8470}"/>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latex-image-1.pdf">
            <a:extLst>
              <a:ext uri="{FF2B5EF4-FFF2-40B4-BE49-F238E27FC236}">
                <a16:creationId xmlns:a16="http://schemas.microsoft.com/office/drawing/2014/main" id="{8DC5361F-BF03-E34F-B9B9-FB2DF13A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08" y="2702978"/>
            <a:ext cx="2171700" cy="317500"/>
          </a:xfrm>
          <a:prstGeom prst="rect">
            <a:avLst/>
          </a:prstGeom>
        </p:spPr>
      </p:pic>
      <p:pic>
        <p:nvPicPr>
          <p:cNvPr id="6" name="Picture 5" descr="latex-image-1.pdf">
            <a:extLst>
              <a:ext uri="{FF2B5EF4-FFF2-40B4-BE49-F238E27FC236}">
                <a16:creationId xmlns:a16="http://schemas.microsoft.com/office/drawing/2014/main" id="{12C118A6-DD55-9042-AB05-E32A917B1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08" y="3113948"/>
            <a:ext cx="2387600" cy="292100"/>
          </a:xfrm>
          <a:prstGeom prst="rect">
            <a:avLst/>
          </a:prstGeom>
        </p:spPr>
      </p:pic>
      <p:pic>
        <p:nvPicPr>
          <p:cNvPr id="7" name="Picture 6" descr="latex-image-1.pdf">
            <a:extLst>
              <a:ext uri="{FF2B5EF4-FFF2-40B4-BE49-F238E27FC236}">
                <a16:creationId xmlns:a16="http://schemas.microsoft.com/office/drawing/2014/main" id="{DC2FA14D-1CD7-B64C-BEA0-47E64F492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08" y="4395358"/>
            <a:ext cx="5274259" cy="320040"/>
          </a:xfrm>
          <a:prstGeom prst="rect">
            <a:avLst/>
          </a:prstGeom>
        </p:spPr>
      </p:pic>
      <p:pic>
        <p:nvPicPr>
          <p:cNvPr id="8" name="Picture 7" descr="latex-image-1.pdf">
            <a:extLst>
              <a:ext uri="{FF2B5EF4-FFF2-40B4-BE49-F238E27FC236}">
                <a16:creationId xmlns:a16="http://schemas.microsoft.com/office/drawing/2014/main" id="{C2838CE1-17EF-E44A-A09A-55CFC8680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508" y="3933588"/>
            <a:ext cx="2527300" cy="368300"/>
          </a:xfrm>
          <a:prstGeom prst="rect">
            <a:avLst/>
          </a:prstGeom>
        </p:spPr>
      </p:pic>
      <p:pic>
        <p:nvPicPr>
          <p:cNvPr id="9" name="Picture 8" descr="latex-image-1.pdf">
            <a:extLst>
              <a:ext uri="{FF2B5EF4-FFF2-40B4-BE49-F238E27FC236}">
                <a16:creationId xmlns:a16="http://schemas.microsoft.com/office/drawing/2014/main" id="{825B6165-848C-8D44-B612-EE8DA42C5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7" y="3470231"/>
            <a:ext cx="2413000" cy="393700"/>
          </a:xfrm>
          <a:prstGeom prst="rect">
            <a:avLst/>
          </a:prstGeom>
        </p:spPr>
      </p:pic>
    </p:spTree>
    <p:extLst>
      <p:ext uri="{BB962C8B-B14F-4D97-AF65-F5344CB8AC3E}">
        <p14:creationId xmlns:p14="http://schemas.microsoft.com/office/powerpoint/2010/main" val="3292714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2243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9616-DD72-364D-AD42-3AAC907DE1AA}"/>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E70C3D3-5BA8-2244-915A-6B25FE6D0071}"/>
              </a:ext>
            </a:extLst>
          </p:cNvPr>
          <p:cNvSpPr>
            <a:spLocks noGrp="1"/>
          </p:cNvSpPr>
          <p:nvPr>
            <p:ph idx="1"/>
          </p:nvPr>
        </p:nvSpPr>
        <p:spPr>
          <a:xfrm>
            <a:off x="609600" y="2160495"/>
            <a:ext cx="10972800" cy="3965670"/>
          </a:xfrm>
        </p:spPr>
        <p:txBody>
          <a:bodyPr>
            <a:normAutofit/>
          </a:bodyPr>
          <a:lstStyle/>
          <a:p>
            <a:r>
              <a:rPr lang="en-US" dirty="0"/>
              <a:t>LHR = 200 W/cm, δ</a:t>
            </a:r>
            <a:r>
              <a:rPr lang="en-US" baseline="30000" dirty="0"/>
              <a:t>0</a:t>
            </a:r>
            <a:r>
              <a:rPr lang="en-US" baseline="-25000" dirty="0"/>
              <a:t>gap</a:t>
            </a:r>
            <a:r>
              <a:rPr lang="en-US" dirty="0"/>
              <a:t> = 30 μm, R</a:t>
            </a:r>
            <a:r>
              <a:rPr lang="en-US" baseline="-25000" dirty="0"/>
              <a:t>f</a:t>
            </a:r>
            <a:r>
              <a:rPr lang="en-US" dirty="0"/>
              <a:t> = 0.6, </a:t>
            </a:r>
            <a:r>
              <a:rPr lang="en-US" dirty="0" err="1"/>
              <a:t>T</a:t>
            </a:r>
            <a:r>
              <a:rPr lang="en-US" baseline="-25000" dirty="0" err="1"/>
              <a:t>co</a:t>
            </a:r>
            <a:r>
              <a:rPr lang="en-US" dirty="0"/>
              <a:t> = 600 K, T</a:t>
            </a:r>
            <a:r>
              <a:rPr lang="en-US" baseline="-25000" dirty="0"/>
              <a:t>EXP,0</a:t>
            </a:r>
            <a:r>
              <a:rPr lang="en-US" dirty="0"/>
              <a:t> = 373 K, </a:t>
            </a:r>
            <a:br>
              <a:rPr lang="en-US" dirty="0"/>
            </a:br>
            <a:r>
              <a:rPr lang="en-US" dirty="0" err="1"/>
              <a:t>k</a:t>
            </a:r>
            <a:r>
              <a:rPr lang="en-US" baseline="-25000" dirty="0" err="1"/>
              <a:t>gap</a:t>
            </a:r>
            <a:r>
              <a:rPr lang="en-US" dirty="0"/>
              <a:t> = 0.0026 W/cm-K, </a:t>
            </a:r>
            <a:r>
              <a:rPr lang="en-US" dirty="0" err="1"/>
              <a:t>t</a:t>
            </a:r>
            <a:r>
              <a:rPr lang="en-US" baseline="-25000" dirty="0" err="1"/>
              <a:t>C</a:t>
            </a:r>
            <a:r>
              <a:rPr lang="en-US" dirty="0"/>
              <a:t>= 0.06 cm, α</a:t>
            </a:r>
            <a:r>
              <a:rPr lang="en-US" baseline="-25000" dirty="0"/>
              <a:t>f</a:t>
            </a:r>
            <a:r>
              <a:rPr lang="en-US" dirty="0"/>
              <a:t> = 11.0e-6 1/K, α</a:t>
            </a:r>
            <a:r>
              <a:rPr lang="en-US" baseline="-25000" dirty="0"/>
              <a:t>C</a:t>
            </a:r>
            <a:r>
              <a:rPr lang="en-US" dirty="0"/>
              <a:t> = 7.1e-6 1/K</a:t>
            </a:r>
          </a:p>
          <a:p>
            <a:endParaRPr lang="en-US" dirty="0"/>
          </a:p>
          <a:p>
            <a:r>
              <a:rPr lang="en-US" dirty="0"/>
              <a:t>So, T</a:t>
            </a:r>
            <a:r>
              <a:rPr lang="en-US" baseline="-25000" dirty="0"/>
              <a:t>IC</a:t>
            </a:r>
            <a:r>
              <a:rPr lang="en-US" dirty="0"/>
              <a:t> = 600 + 18.7 = 618.7 K, T</a:t>
            </a:r>
            <a:r>
              <a:rPr lang="en-US" baseline="-25000" dirty="0"/>
              <a:t>s</a:t>
            </a:r>
            <a:r>
              <a:rPr lang="en-US" dirty="0"/>
              <a:t> = 679.9 K, T</a:t>
            </a:r>
            <a:r>
              <a:rPr lang="en-US" baseline="-25000" dirty="0"/>
              <a:t>0 </a:t>
            </a:r>
            <a:r>
              <a:rPr lang="en-US" dirty="0"/>
              <a:t>= 1210.5 K </a:t>
            </a:r>
          </a:p>
          <a:p>
            <a:r>
              <a:rPr lang="en-US" dirty="0"/>
              <a:t>First, we will deal with expansion in the cladding</a:t>
            </a:r>
          </a:p>
          <a:p>
            <a:pPr lvl="1"/>
            <a:r>
              <a:rPr lang="en-US" dirty="0"/>
              <a:t>Av(</a:t>
            </a:r>
            <a:r>
              <a:rPr lang="en-US" dirty="0" err="1"/>
              <a:t>R</a:t>
            </a:r>
            <a:r>
              <a:rPr lang="en-US" baseline="-25000" dirty="0" err="1"/>
              <a:t>c</a:t>
            </a:r>
            <a:r>
              <a:rPr lang="en-US" dirty="0"/>
              <a:t>) = 0.6 + 30e-4 + 0.06/2 = 0.633 cm</a:t>
            </a:r>
          </a:p>
          <a:p>
            <a:pPr lvl="1"/>
            <a:r>
              <a:rPr lang="en-US" dirty="0"/>
              <a:t>Av(T</a:t>
            </a:r>
            <a:r>
              <a:rPr lang="en-US" baseline="-25000" dirty="0"/>
              <a:t>C</a:t>
            </a:r>
            <a:r>
              <a:rPr lang="en-US" dirty="0"/>
              <a:t>) = (600+618.7)/2 = 609.4 K</a:t>
            </a:r>
          </a:p>
          <a:p>
            <a:pPr lvl="1"/>
            <a:r>
              <a:rPr lang="en-US" dirty="0" err="1"/>
              <a:t>ΔR</a:t>
            </a:r>
            <a:r>
              <a:rPr lang="en-US" baseline="-25000" dirty="0" err="1"/>
              <a:t>c</a:t>
            </a:r>
            <a:r>
              <a:rPr lang="en-US" dirty="0"/>
              <a:t> = 0.633*7.1e-6*(609.4 – 373) = 0.0011 cm</a:t>
            </a:r>
          </a:p>
          <a:p>
            <a:endParaRPr lang="en-US" dirty="0"/>
          </a:p>
        </p:txBody>
      </p:sp>
      <p:sp>
        <p:nvSpPr>
          <p:cNvPr id="4" name="Slide Number Placeholder 3">
            <a:extLst>
              <a:ext uri="{FF2B5EF4-FFF2-40B4-BE49-F238E27FC236}">
                <a16:creationId xmlns:a16="http://schemas.microsoft.com/office/drawing/2014/main" id="{5F95262D-B5B5-5145-ADDB-BB902EAA3B7C}"/>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latex-image-1.pdf">
            <a:extLst>
              <a:ext uri="{FF2B5EF4-FFF2-40B4-BE49-F238E27FC236}">
                <a16:creationId xmlns:a16="http://schemas.microsoft.com/office/drawing/2014/main" id="{413244CA-CA1C-9646-8002-67BB4EDA5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220" y="3009743"/>
            <a:ext cx="2425700" cy="546100"/>
          </a:xfrm>
          <a:prstGeom prst="rect">
            <a:avLst/>
          </a:prstGeom>
        </p:spPr>
      </p:pic>
      <p:pic>
        <p:nvPicPr>
          <p:cNvPr id="6" name="Picture 5" descr="latex-image-1.pdf">
            <a:extLst>
              <a:ext uri="{FF2B5EF4-FFF2-40B4-BE49-F238E27FC236}">
                <a16:creationId xmlns:a16="http://schemas.microsoft.com/office/drawing/2014/main" id="{A7028224-F862-0E43-B5CC-AF23C8299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41" y="3009743"/>
            <a:ext cx="4711700" cy="279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5B600F-AB39-0647-9363-CBB757590A6F}"/>
                  </a:ext>
                </a:extLst>
              </p:cNvPr>
              <p:cNvSpPr txBox="1"/>
              <p:nvPr/>
            </p:nvSpPr>
            <p:spPr>
              <a:xfrm>
                <a:off x="6096000" y="3009743"/>
                <a:ext cx="1380826"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oMath>
                  </m:oMathPara>
                </a14:m>
                <a:endParaRPr lang="en-US" dirty="0"/>
              </a:p>
            </p:txBody>
          </p:sp>
        </mc:Choice>
        <mc:Fallback xmlns="">
          <p:sp>
            <p:nvSpPr>
              <p:cNvPr id="7" name="TextBox 6">
                <a:extLst>
                  <a:ext uri="{FF2B5EF4-FFF2-40B4-BE49-F238E27FC236}">
                    <a16:creationId xmlns:a16="http://schemas.microsoft.com/office/drawing/2014/main" id="{365B600F-AB39-0647-9363-CBB757590A6F}"/>
                  </a:ext>
                </a:extLst>
              </p:cNvPr>
              <p:cNvSpPr txBox="1">
                <a:spLocks noRot="1" noChangeAspect="1" noMove="1" noResize="1" noEditPoints="1" noAdjustHandles="1" noChangeArrowheads="1" noChangeShapeType="1" noTextEdit="1"/>
              </p:cNvSpPr>
              <p:nvPr/>
            </p:nvSpPr>
            <p:spPr>
              <a:xfrm>
                <a:off x="6096000" y="3009743"/>
                <a:ext cx="1380826" cy="299249"/>
              </a:xfrm>
              <a:prstGeom prst="rect">
                <a:avLst/>
              </a:prstGeom>
              <a:blipFill>
                <a:blip r:embed="rId4"/>
                <a:stretch>
                  <a:fillRect l="-1835" t="-4000" r="-1835" b="-24000"/>
                </a:stretch>
              </a:blipFill>
            </p:spPr>
            <p:txBody>
              <a:bodyPr/>
              <a:lstStyle/>
              <a:p>
                <a:r>
                  <a:rPr lang="en-US">
                    <a:noFill/>
                  </a:rPr>
                  <a:t> </a:t>
                </a:r>
              </a:p>
            </p:txBody>
          </p:sp>
        </mc:Fallback>
      </mc:AlternateContent>
    </p:spTree>
    <p:extLst>
      <p:ext uri="{BB962C8B-B14F-4D97-AF65-F5344CB8AC3E}">
        <p14:creationId xmlns:p14="http://schemas.microsoft.com/office/powerpoint/2010/main" val="19000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6F26-78E1-3C42-A7B3-B18539ED4B8E}"/>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5B9FB69-FB25-E54A-B0FE-FEC2AB34326A}"/>
              </a:ext>
            </a:extLst>
          </p:cNvPr>
          <p:cNvSpPr>
            <a:spLocks noGrp="1"/>
          </p:cNvSpPr>
          <p:nvPr>
            <p:ph idx="1"/>
          </p:nvPr>
        </p:nvSpPr>
        <p:spPr/>
        <p:txBody>
          <a:bodyPr/>
          <a:lstStyle/>
          <a:p>
            <a:r>
              <a:rPr lang="en-US" dirty="0"/>
              <a:t>Second, we deal with the fuel</a:t>
            </a:r>
          </a:p>
          <a:p>
            <a:pPr lvl="1"/>
            <a:r>
              <a:rPr lang="en-US" dirty="0"/>
              <a:t>Av(</a:t>
            </a:r>
            <a:r>
              <a:rPr lang="en-US" dirty="0" err="1"/>
              <a:t>Tf</a:t>
            </a:r>
            <a:r>
              <a:rPr lang="en-US" dirty="0"/>
              <a:t>) = (1210.5 + 680)/2 = 945.25 K</a:t>
            </a:r>
          </a:p>
          <a:p>
            <a:pPr lvl="1"/>
            <a:r>
              <a:rPr lang="en-US" dirty="0" err="1"/>
              <a:t>ΔR</a:t>
            </a:r>
            <a:r>
              <a:rPr lang="en-US" baseline="-25000" dirty="0" err="1"/>
              <a:t>f</a:t>
            </a:r>
            <a:r>
              <a:rPr lang="en-US" dirty="0"/>
              <a:t> = 0.6*11e-6*(945.3 – 373) = 0.00378 cm</a:t>
            </a:r>
          </a:p>
          <a:p>
            <a:pPr marL="457200" lvl="1" indent="0">
              <a:buNone/>
            </a:pPr>
            <a:endParaRPr lang="en-US" dirty="0"/>
          </a:p>
          <a:p>
            <a:r>
              <a:rPr lang="en-US" dirty="0"/>
              <a:t>The total change in the gap is 0.0011 – 0.0038 = -0.0027</a:t>
            </a:r>
          </a:p>
          <a:p>
            <a:r>
              <a:rPr lang="en-US" dirty="0"/>
              <a:t>However, that means the gap is smaller and so our temperatures were wrong!</a:t>
            </a:r>
          </a:p>
          <a:p>
            <a:endParaRPr lang="en-US" dirty="0"/>
          </a:p>
        </p:txBody>
      </p:sp>
      <p:sp>
        <p:nvSpPr>
          <p:cNvPr id="4" name="Slide Number Placeholder 3">
            <a:extLst>
              <a:ext uri="{FF2B5EF4-FFF2-40B4-BE49-F238E27FC236}">
                <a16:creationId xmlns:a16="http://schemas.microsoft.com/office/drawing/2014/main" id="{68D54C30-0BF4-AA44-BD8C-35B40208819C}"/>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descr="latex-image-1.pdf">
            <a:extLst>
              <a:ext uri="{FF2B5EF4-FFF2-40B4-BE49-F238E27FC236}">
                <a16:creationId xmlns:a16="http://schemas.microsoft.com/office/drawing/2014/main" id="{B6A36D5B-0386-0445-AAA6-CCEC64B47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27" y="3615224"/>
            <a:ext cx="4711700" cy="279400"/>
          </a:xfrm>
          <a:prstGeom prst="rect">
            <a:avLst/>
          </a:prstGeom>
        </p:spPr>
      </p:pic>
    </p:spTree>
    <p:extLst>
      <p:ext uri="{BB962C8B-B14F-4D97-AF65-F5344CB8AC3E}">
        <p14:creationId xmlns:p14="http://schemas.microsoft.com/office/powerpoint/2010/main" val="126032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9016-F80B-D947-87B2-CEA142F17D50}"/>
              </a:ext>
            </a:extLst>
          </p:cNvPr>
          <p:cNvSpPr>
            <a:spLocks noGrp="1"/>
          </p:cNvSpPr>
          <p:nvPr>
            <p:ph type="title"/>
          </p:nvPr>
        </p:nvSpPr>
        <p:spPr/>
        <p:txBody>
          <a:bodyPr/>
          <a:lstStyle/>
          <a:p>
            <a:r>
              <a:rPr lang="en-US" dirty="0"/>
              <a:t>This calculation is repeated until the gap width stops changing significantly</a:t>
            </a:r>
          </a:p>
        </p:txBody>
      </p:sp>
      <p:sp>
        <p:nvSpPr>
          <p:cNvPr id="3" name="Content Placeholder 2">
            <a:extLst>
              <a:ext uri="{FF2B5EF4-FFF2-40B4-BE49-F238E27FC236}">
                <a16:creationId xmlns:a16="http://schemas.microsoft.com/office/drawing/2014/main" id="{4BA09FC4-3CFB-E244-BF60-22E39B1869A2}"/>
              </a:ext>
            </a:extLst>
          </p:cNvPr>
          <p:cNvSpPr>
            <a:spLocks noGrp="1"/>
          </p:cNvSpPr>
          <p:nvPr>
            <p:ph idx="1"/>
          </p:nvPr>
        </p:nvSpPr>
        <p:spPr>
          <a:xfrm>
            <a:off x="609599" y="2160495"/>
            <a:ext cx="6011917" cy="3965670"/>
          </a:xfrm>
        </p:spPr>
        <p:txBody>
          <a:bodyPr/>
          <a:lstStyle/>
          <a:p>
            <a:r>
              <a:rPr lang="en-US" sz="2200" dirty="0"/>
              <a:t>The change in the gap does NOT affect the coolant or outer cladding temperatures, just the gap and fuel temperatures</a:t>
            </a:r>
          </a:p>
          <a:p>
            <a:r>
              <a:rPr lang="en-US" sz="2200" dirty="0"/>
              <a:t>Does fuel centerline temp go up or down with correction?</a:t>
            </a:r>
          </a:p>
          <a:p>
            <a:endParaRPr lang="en-US" sz="2200" dirty="0"/>
          </a:p>
        </p:txBody>
      </p:sp>
      <p:sp>
        <p:nvSpPr>
          <p:cNvPr id="4" name="Slide Number Placeholder 3">
            <a:extLst>
              <a:ext uri="{FF2B5EF4-FFF2-40B4-BE49-F238E27FC236}">
                <a16:creationId xmlns:a16="http://schemas.microsoft.com/office/drawing/2014/main" id="{0BED2E94-9705-1A4B-9736-78F59D513829}"/>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graphicFrame>
        <p:nvGraphicFramePr>
          <p:cNvPr id="5" name="Table 4">
            <a:extLst>
              <a:ext uri="{FF2B5EF4-FFF2-40B4-BE49-F238E27FC236}">
                <a16:creationId xmlns:a16="http://schemas.microsoft.com/office/drawing/2014/main" id="{9CFF997E-B767-F645-9407-4C9AD54B7DE2}"/>
              </a:ext>
            </a:extLst>
          </p:cNvPr>
          <p:cNvGraphicFramePr>
            <a:graphicFrameLocks noGrp="1"/>
          </p:cNvGraphicFramePr>
          <p:nvPr/>
        </p:nvGraphicFramePr>
        <p:xfrm>
          <a:off x="1368639" y="4143330"/>
          <a:ext cx="4493836" cy="2108756"/>
        </p:xfrm>
        <a:graphic>
          <a:graphicData uri="http://schemas.openxmlformats.org/drawingml/2006/table">
            <a:tbl>
              <a:tblPr firstRow="1" bandRow="1">
                <a:tableStyleId>{5C22544A-7EE6-4342-B048-85BDC9FD1C3A}</a:tableStyleId>
              </a:tblPr>
              <a:tblGrid>
                <a:gridCol w="1123459">
                  <a:extLst>
                    <a:ext uri="{9D8B030D-6E8A-4147-A177-3AD203B41FA5}">
                      <a16:colId xmlns:a16="http://schemas.microsoft.com/office/drawing/2014/main" val="20000"/>
                    </a:ext>
                  </a:extLst>
                </a:gridCol>
                <a:gridCol w="1123459">
                  <a:extLst>
                    <a:ext uri="{9D8B030D-6E8A-4147-A177-3AD203B41FA5}">
                      <a16:colId xmlns:a16="http://schemas.microsoft.com/office/drawing/2014/main" val="20001"/>
                    </a:ext>
                  </a:extLst>
                </a:gridCol>
                <a:gridCol w="1123459">
                  <a:extLst>
                    <a:ext uri="{9D8B030D-6E8A-4147-A177-3AD203B41FA5}">
                      <a16:colId xmlns:a16="http://schemas.microsoft.com/office/drawing/2014/main" val="20002"/>
                    </a:ext>
                  </a:extLst>
                </a:gridCol>
                <a:gridCol w="1123459">
                  <a:extLst>
                    <a:ext uri="{9D8B030D-6E8A-4147-A177-3AD203B41FA5}">
                      <a16:colId xmlns:a16="http://schemas.microsoft.com/office/drawing/2014/main" val="20003"/>
                    </a:ext>
                  </a:extLst>
                </a:gridCol>
              </a:tblGrid>
              <a:tr h="432356">
                <a:tc>
                  <a:txBody>
                    <a:bodyPr/>
                    <a:lstStyle/>
                    <a:p>
                      <a:pPr algn="ctr"/>
                      <a:r>
                        <a:rPr lang="en-US" sz="1600" dirty="0"/>
                        <a:t>Iteration</a:t>
                      </a:r>
                    </a:p>
                  </a:txBody>
                  <a:tcPr anchor="ctr"/>
                </a:tc>
                <a:tc>
                  <a:txBody>
                    <a:bodyPr/>
                    <a:lstStyle/>
                    <a:p>
                      <a:pPr algn="ctr"/>
                      <a:r>
                        <a:rPr lang="en-US" sz="1600" dirty="0" err="1"/>
                        <a:t>δ</a:t>
                      </a:r>
                      <a:r>
                        <a:rPr lang="en-US" sz="1600" baseline="-25000" dirty="0" err="1"/>
                        <a:t>gap</a:t>
                      </a:r>
                      <a:r>
                        <a:rPr lang="en-US" sz="1600" baseline="0" dirty="0"/>
                        <a:t> (cm)</a:t>
                      </a:r>
                      <a:endParaRPr lang="en-US" sz="1600" baseline="-25000" dirty="0"/>
                    </a:p>
                  </a:txBody>
                  <a:tcPr anchor="ctr"/>
                </a:tc>
                <a:tc>
                  <a:txBody>
                    <a:bodyPr/>
                    <a:lstStyle/>
                    <a:p>
                      <a:pPr algn="ctr"/>
                      <a:r>
                        <a:rPr lang="en-US" sz="1600" dirty="0" err="1"/>
                        <a:t>T</a:t>
                      </a:r>
                      <a:r>
                        <a:rPr lang="en-US" sz="1600" baseline="-25000" dirty="0" err="1"/>
                        <a:t>s</a:t>
                      </a:r>
                      <a:r>
                        <a:rPr lang="en-US" sz="1600" baseline="-25000" dirty="0"/>
                        <a:t> </a:t>
                      </a:r>
                      <a:r>
                        <a:rPr lang="en-US" sz="1600" baseline="0" dirty="0"/>
                        <a:t>(K)</a:t>
                      </a:r>
                      <a:endParaRPr lang="en-US" sz="1600" baseline="-25000" dirty="0"/>
                    </a:p>
                  </a:txBody>
                  <a:tcPr anchor="ctr"/>
                </a:tc>
                <a:tc>
                  <a:txBody>
                    <a:bodyPr/>
                    <a:lstStyle/>
                    <a:p>
                      <a:pPr algn="ctr"/>
                      <a:r>
                        <a:rPr lang="en-US" sz="1600" dirty="0"/>
                        <a:t>T</a:t>
                      </a:r>
                      <a:r>
                        <a:rPr lang="en-US" sz="1600" baseline="-25000" dirty="0"/>
                        <a:t>0 </a:t>
                      </a:r>
                      <a:r>
                        <a:rPr lang="en-US" sz="1600" baseline="0" dirty="0"/>
                        <a:t>(K)</a:t>
                      </a:r>
                      <a:endParaRPr lang="en-US" sz="1600" baseline="-25000" dirty="0"/>
                    </a:p>
                  </a:txBody>
                  <a:tcPr anchor="ctr"/>
                </a:tc>
                <a:extLst>
                  <a:ext uri="{0D108BD9-81ED-4DB2-BD59-A6C34878D82A}">
                    <a16:rowId xmlns:a16="http://schemas.microsoft.com/office/drawing/2014/main" val="10000"/>
                  </a:ext>
                </a:extLst>
              </a:tr>
              <a:tr h="268290">
                <a:tc>
                  <a:txBody>
                    <a:bodyPr/>
                    <a:lstStyle/>
                    <a:p>
                      <a:pPr algn="ctr"/>
                      <a:r>
                        <a:rPr lang="en-US" sz="1600" dirty="0"/>
                        <a:t>0</a:t>
                      </a:r>
                    </a:p>
                  </a:txBody>
                  <a:tcPr anchor="ctr"/>
                </a:tc>
                <a:tc>
                  <a:txBody>
                    <a:bodyPr/>
                    <a:lstStyle/>
                    <a:p>
                      <a:pPr algn="ctr"/>
                      <a:r>
                        <a:rPr lang="en-US" sz="1600" dirty="0"/>
                        <a:t>0.003</a:t>
                      </a:r>
                    </a:p>
                  </a:txBody>
                  <a:tcPr anchor="ctr"/>
                </a:tc>
                <a:tc>
                  <a:txBody>
                    <a:bodyPr/>
                    <a:lstStyle/>
                    <a:p>
                      <a:pPr algn="ctr"/>
                      <a:r>
                        <a:rPr lang="en-US" sz="1600" dirty="0"/>
                        <a:t>701</a:t>
                      </a:r>
                    </a:p>
                  </a:txBody>
                  <a:tcPr anchor="ctr"/>
                </a:tc>
                <a:tc>
                  <a:txBody>
                    <a:bodyPr/>
                    <a:lstStyle/>
                    <a:p>
                      <a:pPr algn="ctr"/>
                      <a:r>
                        <a:rPr lang="en-US" sz="1600" dirty="0"/>
                        <a:t>1232</a:t>
                      </a:r>
                    </a:p>
                  </a:txBody>
                  <a:tcPr anchor="ctr"/>
                </a:tc>
                <a:extLst>
                  <a:ext uri="{0D108BD9-81ED-4DB2-BD59-A6C34878D82A}">
                    <a16:rowId xmlns:a16="http://schemas.microsoft.com/office/drawing/2014/main" val="10001"/>
                  </a:ext>
                </a:extLst>
              </a:tr>
              <a:tr h="268290">
                <a:tc>
                  <a:txBody>
                    <a:bodyPr/>
                    <a:lstStyle/>
                    <a:p>
                      <a:pPr algn="ctr"/>
                      <a:r>
                        <a:rPr lang="en-US" sz="1600" dirty="0"/>
                        <a:t>1</a:t>
                      </a:r>
                    </a:p>
                  </a:txBody>
                  <a:tcPr anchor="ctr"/>
                </a:tc>
                <a:tc>
                  <a:txBody>
                    <a:bodyPr/>
                    <a:lstStyle/>
                    <a:p>
                      <a:pPr algn="ctr"/>
                      <a:r>
                        <a:rPr lang="en-US" sz="1600" dirty="0"/>
                        <a:t>0.00066</a:t>
                      </a:r>
                    </a:p>
                  </a:txBody>
                  <a:tcPr anchor="ctr"/>
                </a:tc>
                <a:tc>
                  <a:txBody>
                    <a:bodyPr/>
                    <a:lstStyle/>
                    <a:p>
                      <a:pPr algn="ctr"/>
                      <a:r>
                        <a:rPr lang="en-US" sz="1600" dirty="0"/>
                        <a:t>644</a:t>
                      </a:r>
                    </a:p>
                  </a:txBody>
                  <a:tcPr anchor="ctr"/>
                </a:tc>
                <a:tc>
                  <a:txBody>
                    <a:bodyPr/>
                    <a:lstStyle/>
                    <a:p>
                      <a:pPr algn="ctr"/>
                      <a:r>
                        <a:rPr lang="en-US" sz="1600" dirty="0"/>
                        <a:t>1174</a:t>
                      </a:r>
                    </a:p>
                  </a:txBody>
                  <a:tcPr anchor="ctr"/>
                </a:tc>
                <a:extLst>
                  <a:ext uri="{0D108BD9-81ED-4DB2-BD59-A6C34878D82A}">
                    <a16:rowId xmlns:a16="http://schemas.microsoft.com/office/drawing/2014/main" val="10002"/>
                  </a:ext>
                </a:extLst>
              </a:tr>
              <a:tr h="268290">
                <a:tc>
                  <a:txBody>
                    <a:bodyPr/>
                    <a:lstStyle/>
                    <a:p>
                      <a:pPr algn="ctr"/>
                      <a:r>
                        <a:rPr lang="en-US" sz="1600" dirty="0"/>
                        <a:t>2</a:t>
                      </a:r>
                    </a:p>
                  </a:txBody>
                  <a:tcPr anchor="ctr"/>
                </a:tc>
                <a:tc>
                  <a:txBody>
                    <a:bodyPr/>
                    <a:lstStyle/>
                    <a:p>
                      <a:pPr algn="ctr"/>
                      <a:r>
                        <a:rPr lang="en-US" sz="1600" dirty="0"/>
                        <a:t>0.00097</a:t>
                      </a:r>
                    </a:p>
                  </a:txBody>
                  <a:tcPr anchor="ctr"/>
                </a:tc>
                <a:tc>
                  <a:txBody>
                    <a:bodyPr/>
                    <a:lstStyle/>
                    <a:p>
                      <a:pPr algn="ctr"/>
                      <a:r>
                        <a:rPr lang="en-US" sz="1600" dirty="0"/>
                        <a:t>652</a:t>
                      </a:r>
                    </a:p>
                  </a:txBody>
                  <a:tcPr anchor="ctr"/>
                </a:tc>
                <a:tc>
                  <a:txBody>
                    <a:bodyPr/>
                    <a:lstStyle/>
                    <a:p>
                      <a:pPr algn="ctr"/>
                      <a:r>
                        <a:rPr lang="en-US" sz="1600" dirty="0"/>
                        <a:t>1182</a:t>
                      </a:r>
                    </a:p>
                  </a:txBody>
                  <a:tcPr anchor="ctr"/>
                </a:tc>
                <a:extLst>
                  <a:ext uri="{0D108BD9-81ED-4DB2-BD59-A6C34878D82A}">
                    <a16:rowId xmlns:a16="http://schemas.microsoft.com/office/drawing/2014/main" val="10003"/>
                  </a:ext>
                </a:extLst>
              </a:tr>
              <a:tr h="268290">
                <a:tc>
                  <a:txBody>
                    <a:bodyPr/>
                    <a:lstStyle/>
                    <a:p>
                      <a:pPr algn="ctr"/>
                      <a:r>
                        <a:rPr lang="en-US" sz="1600" dirty="0"/>
                        <a:t>3</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4"/>
                  </a:ext>
                </a:extLst>
              </a:tr>
              <a:tr h="268290">
                <a:tc>
                  <a:txBody>
                    <a:bodyPr/>
                    <a:lstStyle/>
                    <a:p>
                      <a:pPr algn="ctr"/>
                      <a:r>
                        <a:rPr lang="en-US" sz="1600" dirty="0"/>
                        <a:t>4</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16B13D10-529F-C04E-82C4-F5FA8CA3560C}"/>
              </a:ext>
            </a:extLst>
          </p:cNvPr>
          <p:cNvPicPr>
            <a:picLocks noChangeAspect="1"/>
          </p:cNvPicPr>
          <p:nvPr/>
        </p:nvPicPr>
        <p:blipFill>
          <a:blip r:embed="rId2"/>
          <a:stretch>
            <a:fillRect/>
          </a:stretch>
        </p:blipFill>
        <p:spPr>
          <a:xfrm>
            <a:off x="6737818" y="2421797"/>
            <a:ext cx="4754560" cy="3169706"/>
          </a:xfrm>
          <a:prstGeom prst="rect">
            <a:avLst/>
          </a:prstGeom>
        </p:spPr>
      </p:pic>
    </p:spTree>
    <p:extLst>
      <p:ext uri="{BB962C8B-B14F-4D97-AF65-F5344CB8AC3E}">
        <p14:creationId xmlns:p14="http://schemas.microsoft.com/office/powerpoint/2010/main" val="32340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last bit of 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33</a:t>
            </a:fld>
            <a:endParaRPr lang="en-US"/>
          </a:p>
        </p:txBody>
      </p:sp>
    </p:spTree>
    <p:extLst>
      <p:ext uri="{BB962C8B-B14F-4D97-AF65-F5344CB8AC3E}">
        <p14:creationId xmlns:p14="http://schemas.microsoft.com/office/powerpoint/2010/main" val="23812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Relating Displacements to Stress</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2"/>
          <a:stretch>
            <a:fillRect/>
          </a:stretch>
        </p:blipFill>
        <p:spPr>
          <a:xfrm>
            <a:off x="1214848" y="5142500"/>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3"/>
          <a:stretch>
            <a:fillRect/>
          </a:stretch>
        </p:blipFill>
        <p:spPr>
          <a:xfrm>
            <a:off x="4712666" y="5054184"/>
            <a:ext cx="2527366" cy="810665"/>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048A436-B208-ED40-9C1E-54A14BBCBDA3}"/>
              </a:ext>
            </a:extLst>
          </p:cNvPr>
          <p:cNvSpPr txBox="1"/>
          <p:nvPr/>
        </p:nvSpPr>
        <p:spPr>
          <a:xfrm>
            <a:off x="1030321" y="1968501"/>
            <a:ext cx="652194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We have been determining the stress due to some internal pressure (or temperature)</a:t>
            </a:r>
          </a:p>
          <a:p>
            <a:pPr marL="285750" indent="-285750">
              <a:buFont typeface="Arial" panose="020B0604020202020204" pitchFamily="34" charset="0"/>
              <a:buChar char="•"/>
            </a:pPr>
            <a:r>
              <a:rPr lang="en-US" sz="2400" dirty="0"/>
              <a:t>Often, the information more readily obtainable are the displacements</a:t>
            </a:r>
          </a:p>
          <a:p>
            <a:pPr marL="285750" indent="-285750">
              <a:buFont typeface="Arial" panose="020B0604020202020204" pitchFamily="34" charset="0"/>
              <a:buChar char="•"/>
            </a:pPr>
            <a:r>
              <a:rPr lang="en-US" sz="2400" dirty="0"/>
              <a:t>Utilizing the previous equations, can use displacement to stress relationships for our geometry</a:t>
            </a:r>
          </a:p>
        </p:txBody>
      </p:sp>
    </p:spTree>
    <p:extLst>
      <p:ext uri="{BB962C8B-B14F-4D97-AF65-F5344CB8AC3E}">
        <p14:creationId xmlns:p14="http://schemas.microsoft.com/office/powerpoint/2010/main" val="210638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Assuming problem is axisymmetric</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latex-image-1.pdf">
            <a:extLst>
              <a:ext uri="{FF2B5EF4-FFF2-40B4-BE49-F238E27FC236}">
                <a16:creationId xmlns:a16="http://schemas.microsoft.com/office/drawing/2014/main" id="{E2E81AA6-6336-C04D-8271-540F971E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5" y="2379700"/>
            <a:ext cx="6057900" cy="622300"/>
          </a:xfrm>
          <a:prstGeom prst="rect">
            <a:avLst/>
          </a:prstGeom>
        </p:spPr>
      </p:pic>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3"/>
          <a:stretch>
            <a:fillRect/>
          </a:stretch>
        </p:blipFill>
        <p:spPr>
          <a:xfrm>
            <a:off x="1090670" y="3233349"/>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4"/>
          <a:stretch>
            <a:fillRect/>
          </a:stretch>
        </p:blipFill>
        <p:spPr>
          <a:xfrm>
            <a:off x="4690089" y="3150418"/>
            <a:ext cx="2527366" cy="810665"/>
          </a:xfrm>
          <a:prstGeom prst="rect">
            <a:avLst/>
          </a:prstGeom>
        </p:spPr>
      </p:pic>
      <p:pic>
        <p:nvPicPr>
          <p:cNvPr id="9" name="Picture 8" descr="latex-image-1.pdf">
            <a:extLst>
              <a:ext uri="{FF2B5EF4-FFF2-40B4-BE49-F238E27FC236}">
                <a16:creationId xmlns:a16="http://schemas.microsoft.com/office/drawing/2014/main" id="{FD7897AD-38A1-DA41-80ED-4995F98A7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055" y="5423197"/>
            <a:ext cx="4914900" cy="927100"/>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atex-image-1.pdf">
            <a:extLst>
              <a:ext uri="{FF2B5EF4-FFF2-40B4-BE49-F238E27FC236}">
                <a16:creationId xmlns:a16="http://schemas.microsoft.com/office/drawing/2014/main" id="{ADF35641-0E5D-E740-8499-68BE8BD0B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566" y="4274024"/>
            <a:ext cx="2730500" cy="279400"/>
          </a:xfrm>
          <a:prstGeom prst="rect">
            <a:avLst/>
          </a:prstGeom>
        </p:spPr>
      </p:pic>
      <p:pic>
        <p:nvPicPr>
          <p:cNvPr id="12" name="Picture 11" descr="latex-image-1.pdf">
            <a:extLst>
              <a:ext uri="{FF2B5EF4-FFF2-40B4-BE49-F238E27FC236}">
                <a16:creationId xmlns:a16="http://schemas.microsoft.com/office/drawing/2014/main" id="{ABEDC5EE-6D0F-D24A-85C8-008EFB58F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7873" y="4866365"/>
            <a:ext cx="5638800" cy="330200"/>
          </a:xfrm>
          <a:prstGeom prst="rect">
            <a:avLst/>
          </a:prstGeom>
        </p:spPr>
      </p:pic>
      <p:pic>
        <p:nvPicPr>
          <p:cNvPr id="13" name="Picture 12">
            <a:extLst>
              <a:ext uri="{FF2B5EF4-FFF2-40B4-BE49-F238E27FC236}">
                <a16:creationId xmlns:a16="http://schemas.microsoft.com/office/drawing/2014/main" id="{EBEF7DC7-AD89-4248-838E-F162BDA38027}"/>
              </a:ext>
            </a:extLst>
          </p:cNvPr>
          <p:cNvPicPr>
            <a:picLocks noChangeAspect="1"/>
          </p:cNvPicPr>
          <p:nvPr/>
        </p:nvPicPr>
        <p:blipFill rotWithShape="1">
          <a:blip r:embed="rId9"/>
          <a:srcRect b="73205"/>
          <a:stretch/>
        </p:blipFill>
        <p:spPr>
          <a:xfrm>
            <a:off x="4327273" y="4058864"/>
            <a:ext cx="3654810" cy="580869"/>
          </a:xfrm>
          <a:prstGeom prst="rect">
            <a:avLst/>
          </a:prstGeom>
        </p:spPr>
      </p:pic>
    </p:spTree>
    <p:extLst>
      <p:ext uri="{BB962C8B-B14F-4D97-AF65-F5344CB8AC3E}">
        <p14:creationId xmlns:p14="http://schemas.microsoft.com/office/powerpoint/2010/main" val="214977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7B8E-E8E7-C940-A8E7-00066C18B4CE}"/>
              </a:ext>
            </a:extLst>
          </p:cNvPr>
          <p:cNvSpPr>
            <a:spLocks noGrp="1"/>
          </p:cNvSpPr>
          <p:nvPr>
            <p:ph type="title"/>
          </p:nvPr>
        </p:nvSpPr>
        <p:spPr/>
        <p:txBody>
          <a:bodyPr/>
          <a:lstStyle/>
          <a:p>
            <a:r>
              <a:rPr lang="en-US" dirty="0"/>
              <a:t>Solve for the stress from the strain</a:t>
            </a:r>
          </a:p>
        </p:txBody>
      </p:sp>
      <p:sp>
        <p:nvSpPr>
          <p:cNvPr id="3" name="Content Placeholder 2">
            <a:extLst>
              <a:ext uri="{FF2B5EF4-FFF2-40B4-BE49-F238E27FC236}">
                <a16:creationId xmlns:a16="http://schemas.microsoft.com/office/drawing/2014/main" id="{9238E989-B394-1B47-B414-17F732EDEFF7}"/>
              </a:ext>
            </a:extLst>
          </p:cNvPr>
          <p:cNvSpPr>
            <a:spLocks noGrp="1"/>
          </p:cNvSpPr>
          <p:nvPr>
            <p:ph idx="1"/>
          </p:nvPr>
        </p:nvSpPr>
        <p:spPr>
          <a:xfrm>
            <a:off x="609600" y="2160495"/>
            <a:ext cx="10972800" cy="1571246"/>
          </a:xfrm>
        </p:spPr>
        <p:txBody>
          <a:bodyPr/>
          <a:lstStyle/>
          <a:p>
            <a:r>
              <a:rPr lang="en-US" dirty="0"/>
              <a:t>Assume isotropic materials</a:t>
            </a:r>
          </a:p>
          <a:p>
            <a:r>
              <a:rPr lang="en-US" dirty="0"/>
              <a:t>Can perform matrix multiplication for the calculation of the stress, given the displacements</a:t>
            </a:r>
          </a:p>
          <a:p>
            <a:endParaRPr lang="en-US" dirty="0"/>
          </a:p>
        </p:txBody>
      </p:sp>
      <p:sp>
        <p:nvSpPr>
          <p:cNvPr id="4" name="Slide Number Placeholder 3">
            <a:extLst>
              <a:ext uri="{FF2B5EF4-FFF2-40B4-BE49-F238E27FC236}">
                <a16:creationId xmlns:a16="http://schemas.microsoft.com/office/drawing/2014/main" id="{765FEB6B-CD11-A842-96DF-21035E8B075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6" name="Picture 5" descr="latex-image-1.pdf">
            <a:extLst>
              <a:ext uri="{FF2B5EF4-FFF2-40B4-BE49-F238E27FC236}">
                <a16:creationId xmlns:a16="http://schemas.microsoft.com/office/drawing/2014/main" id="{45A0E69B-6BBF-5441-A8DA-3A4052CFC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44" y="3812146"/>
            <a:ext cx="8001000" cy="1231900"/>
          </a:xfrm>
          <a:prstGeom prst="rect">
            <a:avLst/>
          </a:prstGeom>
        </p:spPr>
      </p:pic>
    </p:spTree>
    <p:extLst>
      <p:ext uri="{BB962C8B-B14F-4D97-AF65-F5344CB8AC3E}">
        <p14:creationId xmlns:p14="http://schemas.microsoft.com/office/powerpoint/2010/main" val="2156971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1307-3824-C543-AB7F-ADF93E824A5D}"/>
              </a:ext>
            </a:extLst>
          </p:cNvPr>
          <p:cNvSpPr>
            <a:spLocks noGrp="1"/>
          </p:cNvSpPr>
          <p:nvPr>
            <p:ph type="title"/>
          </p:nvPr>
        </p:nvSpPr>
        <p:spPr/>
        <p:txBody>
          <a:bodyPr/>
          <a:lstStyle/>
          <a:p>
            <a:r>
              <a:rPr lang="en-US" dirty="0"/>
              <a:t>Further simplify the problem to be 1D</a:t>
            </a:r>
          </a:p>
        </p:txBody>
      </p:sp>
      <p:sp>
        <p:nvSpPr>
          <p:cNvPr id="3" name="Content Placeholder 2">
            <a:extLst>
              <a:ext uri="{FF2B5EF4-FFF2-40B4-BE49-F238E27FC236}">
                <a16:creationId xmlns:a16="http://schemas.microsoft.com/office/drawing/2014/main" id="{E440E75F-BDF3-D247-B981-9F35E4CFA0B1}"/>
              </a:ext>
            </a:extLst>
          </p:cNvPr>
          <p:cNvSpPr>
            <a:spLocks noGrp="1"/>
          </p:cNvSpPr>
          <p:nvPr>
            <p:ph idx="1"/>
          </p:nvPr>
        </p:nvSpPr>
        <p:spPr>
          <a:xfrm>
            <a:off x="648019" y="3202096"/>
            <a:ext cx="10972800" cy="2127906"/>
          </a:xfrm>
        </p:spPr>
        <p:txBody>
          <a:bodyPr/>
          <a:lstStyle/>
          <a:p>
            <a:r>
              <a:rPr lang="en-US" dirty="0"/>
              <a:t>No change in Z:</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FDA0A9E-EDF6-2F43-8DFA-7779130675EB}"/>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5" name="Picture 4" descr="latex-image-1.pdf">
            <a:extLst>
              <a:ext uri="{FF2B5EF4-FFF2-40B4-BE49-F238E27FC236}">
                <a16:creationId xmlns:a16="http://schemas.microsoft.com/office/drawing/2014/main" id="{F13CB1A3-DFCF-E84F-97B4-3983A430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603" y="2049277"/>
            <a:ext cx="2717800" cy="533400"/>
          </a:xfrm>
          <a:prstGeom prst="rect">
            <a:avLst/>
          </a:prstGeom>
        </p:spPr>
      </p:pic>
      <p:pic>
        <p:nvPicPr>
          <p:cNvPr id="6" name="Picture 5" descr="latex-image-1.pdf">
            <a:extLst>
              <a:ext uri="{FF2B5EF4-FFF2-40B4-BE49-F238E27FC236}">
                <a16:creationId xmlns:a16="http://schemas.microsoft.com/office/drawing/2014/main" id="{8C5CF162-EF89-D74B-B8D7-F828CA04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994" y="2722741"/>
            <a:ext cx="1028700" cy="203200"/>
          </a:xfrm>
          <a:prstGeom prst="rect">
            <a:avLst/>
          </a:prstGeom>
        </p:spPr>
      </p:pic>
      <p:pic>
        <p:nvPicPr>
          <p:cNvPr id="7" name="Picture 6" descr="latex-image-1.pdf">
            <a:extLst>
              <a:ext uri="{FF2B5EF4-FFF2-40B4-BE49-F238E27FC236}">
                <a16:creationId xmlns:a16="http://schemas.microsoft.com/office/drawing/2014/main" id="{B3E60D03-24EF-0E4F-AB00-1B7248B30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19" y="2661668"/>
            <a:ext cx="2053590" cy="321310"/>
          </a:xfrm>
          <a:prstGeom prst="rect">
            <a:avLst/>
          </a:prstGeom>
        </p:spPr>
      </p:pic>
      <p:pic>
        <p:nvPicPr>
          <p:cNvPr id="8" name="Picture 7" descr="latex-image-1.pdf">
            <a:extLst>
              <a:ext uri="{FF2B5EF4-FFF2-40B4-BE49-F238E27FC236}">
                <a16:creationId xmlns:a16="http://schemas.microsoft.com/office/drawing/2014/main" id="{9458A795-BA0C-F148-A6F6-8CEA551FE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377" y="2200218"/>
            <a:ext cx="2730500" cy="279400"/>
          </a:xfrm>
          <a:prstGeom prst="rect">
            <a:avLst/>
          </a:prstGeom>
        </p:spPr>
      </p:pic>
      <p:pic>
        <p:nvPicPr>
          <p:cNvPr id="9" name="Picture 8" descr="latex-image-1.pdf">
            <a:extLst>
              <a:ext uri="{FF2B5EF4-FFF2-40B4-BE49-F238E27FC236}">
                <a16:creationId xmlns:a16="http://schemas.microsoft.com/office/drawing/2014/main" id="{E3A4E809-B45A-954F-923A-BA8BDCAAC56F}"/>
              </a:ext>
            </a:extLst>
          </p:cNvPr>
          <p:cNvPicPr>
            <a:picLocks noChangeAspect="1"/>
          </p:cNvPicPr>
          <p:nvPr/>
        </p:nvPicPr>
        <p:blipFill rotWithShape="1">
          <a:blip r:embed="rId6">
            <a:extLst>
              <a:ext uri="{28A0092B-C50C-407E-A947-70E740481C1C}">
                <a14:useLocalDpi xmlns:a14="http://schemas.microsoft.com/office/drawing/2010/main" val="0"/>
              </a:ext>
            </a:extLst>
          </a:blip>
          <a:srcRect l="1" r="48852"/>
          <a:stretch/>
        </p:blipFill>
        <p:spPr>
          <a:xfrm>
            <a:off x="2675096" y="4105996"/>
            <a:ext cx="3098426" cy="622300"/>
          </a:xfrm>
          <a:prstGeom prst="rect">
            <a:avLst/>
          </a:prstGeom>
        </p:spPr>
      </p:pic>
      <p:grpSp>
        <p:nvGrpSpPr>
          <p:cNvPr id="11" name="Group 10">
            <a:extLst>
              <a:ext uri="{FF2B5EF4-FFF2-40B4-BE49-F238E27FC236}">
                <a16:creationId xmlns:a16="http://schemas.microsoft.com/office/drawing/2014/main" id="{7671C2DB-7367-D541-9940-7F3D92AC198C}"/>
              </a:ext>
            </a:extLst>
          </p:cNvPr>
          <p:cNvGrpSpPr/>
          <p:nvPr/>
        </p:nvGrpSpPr>
        <p:grpSpPr>
          <a:xfrm>
            <a:off x="6080377" y="4092805"/>
            <a:ext cx="2629141" cy="648682"/>
            <a:chOff x="1617503" y="3054713"/>
            <a:chExt cx="2269568" cy="531503"/>
          </a:xfrm>
        </p:grpSpPr>
        <p:pic>
          <p:nvPicPr>
            <p:cNvPr id="12" name="Picture 11">
              <a:extLst>
                <a:ext uri="{FF2B5EF4-FFF2-40B4-BE49-F238E27FC236}">
                  <a16:creationId xmlns:a16="http://schemas.microsoft.com/office/drawing/2014/main" id="{1FDBCF9E-34E9-064F-875C-362C186AF545}"/>
                </a:ext>
              </a:extLst>
            </p:cNvPr>
            <p:cNvPicPr>
              <a:picLocks noChangeAspect="1"/>
            </p:cNvPicPr>
            <p:nvPr/>
          </p:nvPicPr>
          <p:blipFill rotWithShape="1">
            <a:blip r:embed="rId7"/>
            <a:srcRect t="8389" r="38653" b="10303"/>
            <a:stretch/>
          </p:blipFill>
          <p:spPr>
            <a:xfrm>
              <a:off x="1617503" y="3054713"/>
              <a:ext cx="1847767" cy="531503"/>
            </a:xfrm>
            <a:prstGeom prst="rect">
              <a:avLst/>
            </a:prstGeom>
          </p:spPr>
        </p:pic>
        <p:pic>
          <p:nvPicPr>
            <p:cNvPr id="13" name="Picture 12">
              <a:extLst>
                <a:ext uri="{FF2B5EF4-FFF2-40B4-BE49-F238E27FC236}">
                  <a16:creationId xmlns:a16="http://schemas.microsoft.com/office/drawing/2014/main" id="{BBB83F34-12D5-B943-B136-D61AE35EB57C}"/>
                </a:ext>
              </a:extLst>
            </p:cNvPr>
            <p:cNvPicPr>
              <a:picLocks noChangeAspect="1"/>
            </p:cNvPicPr>
            <p:nvPr/>
          </p:nvPicPr>
          <p:blipFill rotWithShape="1">
            <a:blip r:embed="rId7"/>
            <a:srcRect l="85038" t="18712" b="20608"/>
            <a:stretch/>
          </p:blipFill>
          <p:spPr>
            <a:xfrm>
              <a:off x="3436407" y="3122187"/>
              <a:ext cx="450664" cy="396656"/>
            </a:xfrm>
            <a:prstGeom prst="rect">
              <a:avLst/>
            </a:prstGeom>
          </p:spPr>
        </p:pic>
      </p:grpSp>
      <p:pic>
        <p:nvPicPr>
          <p:cNvPr id="14" name="Picture 13" descr="latex-image-1.pdf">
            <a:extLst>
              <a:ext uri="{FF2B5EF4-FFF2-40B4-BE49-F238E27FC236}">
                <a16:creationId xmlns:a16="http://schemas.microsoft.com/office/drawing/2014/main" id="{C5B09682-1B58-2D43-BE17-7E6B584B67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9203" y="5403354"/>
            <a:ext cx="1828800" cy="622300"/>
          </a:xfrm>
          <a:prstGeom prst="rect">
            <a:avLst/>
          </a:prstGeom>
        </p:spPr>
      </p:pic>
      <p:pic>
        <p:nvPicPr>
          <p:cNvPr id="15" name="Picture 14" descr="latex-image-1.pdf">
            <a:extLst>
              <a:ext uri="{FF2B5EF4-FFF2-40B4-BE49-F238E27FC236}">
                <a16:creationId xmlns:a16="http://schemas.microsoft.com/office/drawing/2014/main" id="{1444CCA8-70BB-E74E-AD8C-C31B6EEB2F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6577" y="5420868"/>
            <a:ext cx="5118100" cy="622300"/>
          </a:xfrm>
          <a:prstGeom prst="rect">
            <a:avLst/>
          </a:prstGeom>
        </p:spPr>
      </p:pic>
    </p:spTree>
    <p:extLst>
      <p:ext uri="{BB962C8B-B14F-4D97-AF65-F5344CB8AC3E}">
        <p14:creationId xmlns:p14="http://schemas.microsoft.com/office/powerpoint/2010/main" val="297052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6D1F-E758-8047-A7B5-7CB665C8C792}"/>
              </a:ext>
            </a:extLst>
          </p:cNvPr>
          <p:cNvSpPr>
            <a:spLocks noGrp="1"/>
          </p:cNvSpPr>
          <p:nvPr>
            <p:ph type="title"/>
          </p:nvPr>
        </p:nvSpPr>
        <p:spPr/>
        <p:txBody>
          <a:bodyPr/>
          <a:lstStyle/>
          <a:p>
            <a:r>
              <a:rPr lang="en-US" dirty="0"/>
              <a:t>Determine the strain and stress in the pellet for 1D case</a:t>
            </a:r>
          </a:p>
        </p:txBody>
      </p:sp>
      <p:sp>
        <p:nvSpPr>
          <p:cNvPr id="3" name="Content Placeholder 2">
            <a:extLst>
              <a:ext uri="{FF2B5EF4-FFF2-40B4-BE49-F238E27FC236}">
                <a16:creationId xmlns:a16="http://schemas.microsoft.com/office/drawing/2014/main" id="{39111C9B-CFE5-FE4C-905A-6AEBAC3868EB}"/>
              </a:ext>
            </a:extLst>
          </p:cNvPr>
          <p:cNvSpPr>
            <a:spLocks noGrp="1"/>
          </p:cNvSpPr>
          <p:nvPr>
            <p:ph idx="1"/>
          </p:nvPr>
        </p:nvSpPr>
        <p:spPr/>
        <p:txBody>
          <a:bodyPr>
            <a:normAutofit fontScale="77500" lnSpcReduction="20000"/>
          </a:bodyPr>
          <a:lstStyle/>
          <a:p>
            <a:r>
              <a:rPr lang="en-US" dirty="0"/>
              <a:t>Assume the radial displacement in the fuel pellet is </a:t>
            </a:r>
            <a:r>
              <a:rPr lang="en-US" dirty="0" err="1"/>
              <a:t>u</a:t>
            </a:r>
            <a:r>
              <a:rPr lang="en-US" baseline="-25000" dirty="0" err="1"/>
              <a:t>r</a:t>
            </a:r>
            <a:r>
              <a:rPr lang="en-US" dirty="0"/>
              <a:t>(r) = 0.05r cm.</a:t>
            </a:r>
          </a:p>
          <a:p>
            <a:r>
              <a:rPr lang="en-US" dirty="0"/>
              <a:t>What is the strain tensor?						At the outer edge:</a:t>
            </a:r>
          </a:p>
          <a:p>
            <a:endParaRPr lang="en-US" dirty="0"/>
          </a:p>
          <a:p>
            <a:endParaRPr lang="en-US" dirty="0"/>
          </a:p>
          <a:p>
            <a:r>
              <a:rPr lang="en-US" dirty="0"/>
              <a:t>We are dealing with UO</a:t>
            </a:r>
            <a:r>
              <a:rPr lang="en-US" baseline="-25000" dirty="0"/>
              <a:t>2</a:t>
            </a:r>
            <a:r>
              <a:rPr lang="en-US" dirty="0"/>
              <a:t>, so E = 200 </a:t>
            </a:r>
            <a:r>
              <a:rPr lang="en-US" dirty="0" err="1"/>
              <a:t>GPa</a:t>
            </a:r>
            <a:r>
              <a:rPr lang="en-US" dirty="0"/>
              <a:t> and </a:t>
            </a:r>
            <a:r>
              <a:rPr lang="en-US" dirty="0" err="1"/>
              <a:t>ν</a:t>
            </a:r>
            <a:r>
              <a:rPr lang="en-US" dirty="0"/>
              <a:t> = 0.345</a:t>
            </a:r>
          </a:p>
          <a:p>
            <a:pPr lvl="1"/>
            <a:endParaRPr lang="en-US" dirty="0"/>
          </a:p>
          <a:p>
            <a:pPr lvl="1"/>
            <a:endParaRPr lang="en-US" dirty="0"/>
          </a:p>
          <a:p>
            <a:pPr lvl="1"/>
            <a:endParaRPr lang="en-US" dirty="0"/>
          </a:p>
          <a:p>
            <a:pPr lvl="1"/>
            <a:r>
              <a:rPr lang="en-US" dirty="0"/>
              <a:t>C</a:t>
            </a:r>
            <a:r>
              <a:rPr lang="en-US" baseline="-25000" dirty="0"/>
              <a:t>11</a:t>
            </a:r>
            <a:r>
              <a:rPr lang="en-US" dirty="0"/>
              <a:t> = E (1 – </a:t>
            </a:r>
            <a:r>
              <a:rPr lang="en-US" dirty="0" err="1"/>
              <a:t>ν</a:t>
            </a:r>
            <a:r>
              <a:rPr lang="en-US" dirty="0"/>
              <a:t>)/((1+ν)( 1–2 </a:t>
            </a:r>
            <a:r>
              <a:rPr lang="en-US" dirty="0" err="1"/>
              <a:t>ν</a:t>
            </a:r>
            <a:r>
              <a:rPr lang="en-US" dirty="0"/>
              <a:t>)) = 200*(1–0.345)/(1.345*(1–2*.345)) = 314.2 </a:t>
            </a:r>
            <a:r>
              <a:rPr lang="en-US" dirty="0" err="1"/>
              <a:t>Gpa</a:t>
            </a:r>
            <a:endParaRPr lang="en-US" dirty="0"/>
          </a:p>
          <a:p>
            <a:pPr lvl="1"/>
            <a:r>
              <a:rPr lang="en-US" dirty="0"/>
              <a:t>C</a:t>
            </a:r>
            <a:r>
              <a:rPr lang="en-US" baseline="-25000" dirty="0"/>
              <a:t>12</a:t>
            </a:r>
            <a:r>
              <a:rPr lang="en-US" dirty="0"/>
              <a:t> = E </a:t>
            </a:r>
            <a:r>
              <a:rPr lang="en-US" dirty="0" err="1"/>
              <a:t>ν</a:t>
            </a:r>
            <a:r>
              <a:rPr lang="en-US" dirty="0"/>
              <a:t>/((1+ν)( 1–2 </a:t>
            </a:r>
            <a:r>
              <a:rPr lang="en-US" dirty="0" err="1"/>
              <a:t>ν</a:t>
            </a:r>
            <a:r>
              <a:rPr lang="en-US" dirty="0"/>
              <a:t>)) = 200*0.345/(1.345*(1–2*.345)) = 165.5 </a:t>
            </a:r>
            <a:r>
              <a:rPr lang="en-US" dirty="0" err="1"/>
              <a:t>Gpa</a:t>
            </a:r>
            <a:endParaRPr lang="en-US" dirty="0"/>
          </a:p>
          <a:p>
            <a:r>
              <a:rPr lang="en-US" dirty="0"/>
              <a:t>Now we can calculate the stresses</a:t>
            </a:r>
          </a:p>
          <a:p>
            <a:pPr lvl="1"/>
            <a:r>
              <a:rPr lang="en-US" dirty="0" err="1"/>
              <a:t>σ</a:t>
            </a:r>
            <a:r>
              <a:rPr lang="en-US" baseline="-25000" dirty="0" err="1"/>
              <a:t>rr</a:t>
            </a:r>
            <a:r>
              <a:rPr lang="en-US" dirty="0"/>
              <a:t> = 0.05*314.2 + 0.05*165.5 = 23.98 </a:t>
            </a:r>
            <a:r>
              <a:rPr lang="en-US" dirty="0" err="1"/>
              <a:t>GPa</a:t>
            </a:r>
            <a:endParaRPr lang="en-US" dirty="0"/>
          </a:p>
          <a:p>
            <a:pPr lvl="1"/>
            <a:r>
              <a:rPr lang="en-US" dirty="0" err="1"/>
              <a:t>σ</a:t>
            </a:r>
            <a:r>
              <a:rPr lang="en-US" baseline="-25000" dirty="0" err="1"/>
              <a:t>θθ</a:t>
            </a:r>
            <a:r>
              <a:rPr lang="en-US" dirty="0"/>
              <a:t> = 0.05*165.5 + 0.05*314.2 = 23.98 </a:t>
            </a:r>
            <a:r>
              <a:rPr lang="en-US" dirty="0" err="1"/>
              <a:t>GPa</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20E9A05-76DE-354E-91AD-9D840AAC0600}"/>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dirty="0"/>
          </a:p>
        </p:txBody>
      </p:sp>
      <p:pic>
        <p:nvPicPr>
          <p:cNvPr id="5" name="Picture 4" descr="latex-image-1.pdf">
            <a:extLst>
              <a:ext uri="{FF2B5EF4-FFF2-40B4-BE49-F238E27FC236}">
                <a16:creationId xmlns:a16="http://schemas.microsoft.com/office/drawing/2014/main" id="{0C31FBF3-A63A-AF4F-AC64-5527BDB6C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4" y="2522948"/>
            <a:ext cx="1550912" cy="527741"/>
          </a:xfrm>
          <a:prstGeom prst="rect">
            <a:avLst/>
          </a:prstGeom>
        </p:spPr>
      </p:pic>
      <p:pic>
        <p:nvPicPr>
          <p:cNvPr id="6" name="Picture 5" descr="latex-image-1.pdf">
            <a:extLst>
              <a:ext uri="{FF2B5EF4-FFF2-40B4-BE49-F238E27FC236}">
                <a16:creationId xmlns:a16="http://schemas.microsoft.com/office/drawing/2014/main" id="{79D9D4A1-F41B-C448-BEF5-0FC692521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0" y="2522947"/>
            <a:ext cx="1540142" cy="527741"/>
          </a:xfrm>
          <a:prstGeom prst="rect">
            <a:avLst/>
          </a:prstGeom>
        </p:spPr>
      </p:pic>
      <p:pic>
        <p:nvPicPr>
          <p:cNvPr id="7" name="Picture 6" descr="latex-image-1.pdf">
            <a:extLst>
              <a:ext uri="{FF2B5EF4-FFF2-40B4-BE49-F238E27FC236}">
                <a16:creationId xmlns:a16="http://schemas.microsoft.com/office/drawing/2014/main" id="{CB843610-6111-554F-8147-80A3F32CF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711" y="3737711"/>
            <a:ext cx="4561253" cy="55459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09643D7-4868-6143-B38C-B48118A08789}"/>
                  </a:ext>
                </a:extLst>
              </p:cNvPr>
              <p:cNvSpPr/>
              <p:nvPr/>
            </p:nvSpPr>
            <p:spPr>
              <a:xfrm>
                <a:off x="7328688" y="5342965"/>
                <a:ext cx="1609124" cy="554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3.98</m:t>
                                </m:r>
                              </m:e>
                            </m:mr>
                            <m:mr>
                              <m:e>
                                <m:r>
                                  <a:rPr lang="en-US" b="0" i="1" smtClean="0">
                                    <a:latin typeface="Cambria Math" panose="02040503050406030204" pitchFamily="18" charset="0"/>
                                    <a:ea typeface="Cambria Math" panose="02040503050406030204" pitchFamily="18" charset="0"/>
                                  </a:rPr>
                                  <m:t>23.98</m:t>
                                </m:r>
                              </m:e>
                            </m:mr>
                          </m:m>
                        </m:e>
                      </m:d>
                    </m:oMath>
                  </m:oMathPara>
                </a14:m>
                <a:endParaRPr lang="en-US" dirty="0"/>
              </a:p>
            </p:txBody>
          </p:sp>
        </mc:Choice>
        <mc:Fallback xmlns="">
          <p:sp>
            <p:nvSpPr>
              <p:cNvPr id="9" name="Rectangle 8">
                <a:extLst>
                  <a:ext uri="{FF2B5EF4-FFF2-40B4-BE49-F238E27FC236}">
                    <a16:creationId xmlns:a16="http://schemas.microsoft.com/office/drawing/2014/main" id="{109643D7-4868-6143-B38C-B48118A08789}"/>
                  </a:ext>
                </a:extLst>
              </p:cNvPr>
              <p:cNvSpPr>
                <a:spLocks noRot="1" noChangeAspect="1" noMove="1" noResize="1" noEditPoints="1" noAdjustHandles="1" noChangeArrowheads="1" noChangeShapeType="1" noTextEdit="1"/>
              </p:cNvSpPr>
              <p:nvPr/>
            </p:nvSpPr>
            <p:spPr>
              <a:xfrm>
                <a:off x="7328688" y="5342965"/>
                <a:ext cx="1609124" cy="554254"/>
              </a:xfrm>
              <a:prstGeom prst="rect">
                <a:avLst/>
              </a:prstGeom>
              <a:blipFill>
                <a:blip r:embed="rId5"/>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100959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AE9E-F1F4-2848-B301-6A7671E20787}"/>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8B7AFD4-C10F-0849-9920-AFB3F2BD4FC7}"/>
              </a:ext>
            </a:extLst>
          </p:cNvPr>
          <p:cNvSpPr>
            <a:spLocks noGrp="1"/>
          </p:cNvSpPr>
          <p:nvPr>
            <p:ph idx="1"/>
          </p:nvPr>
        </p:nvSpPr>
        <p:spPr/>
        <p:txBody>
          <a:bodyPr/>
          <a:lstStyle/>
          <a:p>
            <a:r>
              <a:rPr lang="en-US" dirty="0"/>
              <a:t>Compute the stress and strain tensors in the center and at the outer edge (r = 0.5 cm) in 1D axisymmetric coordinates in a fuel pellet with </a:t>
            </a:r>
            <a:r>
              <a:rPr lang="en-US" dirty="0" err="1"/>
              <a:t>u</a:t>
            </a:r>
            <a:r>
              <a:rPr lang="en-US" baseline="-25000" dirty="0" err="1"/>
              <a:t>r</a:t>
            </a:r>
            <a:r>
              <a:rPr lang="en-US" dirty="0"/>
              <a:t>(r) = r</a:t>
            </a:r>
            <a:r>
              <a:rPr lang="en-US" baseline="30000" dirty="0"/>
              <a:t>2</a:t>
            </a:r>
            <a:r>
              <a:rPr lang="en-US" dirty="0"/>
              <a:t>/5. C</a:t>
            </a:r>
            <a:r>
              <a:rPr lang="en-US" baseline="-25000" dirty="0"/>
              <a:t>11</a:t>
            </a:r>
            <a:r>
              <a:rPr lang="en-US" dirty="0"/>
              <a:t> = </a:t>
            </a:r>
            <a:r>
              <a:rPr lang="it-IT" dirty="0"/>
              <a:t>314.2 </a:t>
            </a:r>
            <a:r>
              <a:rPr lang="it-IT" dirty="0" err="1"/>
              <a:t>Gpa</a:t>
            </a:r>
            <a:r>
              <a:rPr lang="it-IT" dirty="0"/>
              <a:t>, C</a:t>
            </a:r>
            <a:r>
              <a:rPr lang="it-IT" baseline="-25000" dirty="0"/>
              <a:t>12</a:t>
            </a:r>
            <a:r>
              <a:rPr lang="it-IT" dirty="0"/>
              <a:t> = 165.5 </a:t>
            </a:r>
            <a:r>
              <a:rPr lang="it-IT" dirty="0" err="1"/>
              <a:t>Gpa</a:t>
            </a:r>
            <a:r>
              <a:rPr lang="it-IT" dirty="0"/>
              <a:t>.</a:t>
            </a:r>
            <a:r>
              <a:rPr lang="en-US" dirty="0"/>
              <a:t> </a:t>
            </a:r>
          </a:p>
          <a:p>
            <a:endParaRPr lang="en-US" dirty="0"/>
          </a:p>
        </p:txBody>
      </p:sp>
      <p:sp>
        <p:nvSpPr>
          <p:cNvPr id="4" name="Slide Number Placeholder 3">
            <a:extLst>
              <a:ext uri="{FF2B5EF4-FFF2-40B4-BE49-F238E27FC236}">
                <a16:creationId xmlns:a16="http://schemas.microsoft.com/office/drawing/2014/main" id="{50815A21-A478-7E44-BDD7-D1FB7A4E72D7}"/>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dirty="0"/>
          </a:p>
        </p:txBody>
      </p:sp>
      <p:pic>
        <p:nvPicPr>
          <p:cNvPr id="5" name="Picture 4" descr="latex-image-1.pdf">
            <a:extLst>
              <a:ext uri="{FF2B5EF4-FFF2-40B4-BE49-F238E27FC236}">
                <a16:creationId xmlns:a16="http://schemas.microsoft.com/office/drawing/2014/main" id="{4B7C2BDA-30FD-C540-984D-0E70C39C1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30322"/>
            <a:ext cx="1828800" cy="622300"/>
          </a:xfrm>
          <a:prstGeom prst="rect">
            <a:avLst/>
          </a:prstGeom>
        </p:spPr>
      </p:pic>
      <p:sp>
        <p:nvSpPr>
          <p:cNvPr id="7" name="Rectangle 6">
            <a:extLst>
              <a:ext uri="{FF2B5EF4-FFF2-40B4-BE49-F238E27FC236}">
                <a16:creationId xmlns:a16="http://schemas.microsoft.com/office/drawing/2014/main" id="{BEF33444-7889-9745-A152-15D84B373AC2}"/>
              </a:ext>
            </a:extLst>
          </p:cNvPr>
          <p:cNvSpPr/>
          <p:nvPr/>
        </p:nvSpPr>
        <p:spPr>
          <a:xfrm>
            <a:off x="1782501" y="3676591"/>
            <a:ext cx="8657864" cy="2862322"/>
          </a:xfrm>
          <a:prstGeom prst="rect">
            <a:avLst/>
          </a:prstGeom>
          <a:ln>
            <a:solidFill>
              <a:schemeClr val="tx2"/>
            </a:solidFill>
          </a:ln>
        </p:spPr>
        <p:txBody>
          <a:bodyPr wrap="square">
            <a:spAutoFit/>
          </a:bodyPr>
          <a:lstStyle/>
          <a:p>
            <a:pPr marL="285750" indent="-285750">
              <a:buFont typeface="Arial"/>
              <a:buChar char="•"/>
            </a:pPr>
            <a:r>
              <a:rPr lang="en-US" dirty="0"/>
              <a:t>First, calculate the strain tensor</a:t>
            </a:r>
          </a:p>
          <a:p>
            <a:pPr marL="285750" indent="-285750">
              <a:buFont typeface="Arial"/>
              <a:buChar char="•"/>
            </a:pPr>
            <a:r>
              <a:rPr lang="en-US" dirty="0" err="1"/>
              <a:t>ε</a:t>
            </a:r>
            <a:r>
              <a:rPr lang="en-US" baseline="-25000" dirty="0" err="1"/>
              <a:t>rr</a:t>
            </a:r>
            <a:r>
              <a:rPr lang="en-US" dirty="0"/>
              <a:t> = </a:t>
            </a:r>
            <a:r>
              <a:rPr lang="en-US" dirty="0" err="1"/>
              <a:t>u</a:t>
            </a:r>
            <a:r>
              <a:rPr lang="en-US" baseline="-25000" dirty="0" err="1"/>
              <a:t>r,r</a:t>
            </a:r>
            <a:r>
              <a:rPr lang="en-US" dirty="0"/>
              <a:t> = 2r/5</a:t>
            </a:r>
          </a:p>
          <a:p>
            <a:pPr marL="285750" indent="-285750">
              <a:buFont typeface="Arial"/>
              <a:buChar char="•"/>
            </a:pPr>
            <a:r>
              <a:rPr lang="en-US" dirty="0" err="1"/>
              <a:t>ε</a:t>
            </a:r>
            <a:r>
              <a:rPr lang="en-US" baseline="-25000" dirty="0" err="1"/>
              <a:t>θθ</a:t>
            </a:r>
            <a:r>
              <a:rPr lang="en-US" dirty="0"/>
              <a:t> = </a:t>
            </a:r>
            <a:r>
              <a:rPr lang="en-US" dirty="0" err="1"/>
              <a:t>u</a:t>
            </a:r>
            <a:r>
              <a:rPr lang="en-US" baseline="-25000" dirty="0" err="1"/>
              <a:t>r</a:t>
            </a:r>
            <a:r>
              <a:rPr lang="en-US" dirty="0"/>
              <a:t>/r = r/5</a:t>
            </a:r>
          </a:p>
          <a:p>
            <a:pPr marL="285750" indent="-285750">
              <a:buFont typeface="Arial"/>
              <a:buChar char="•"/>
            </a:pPr>
            <a:r>
              <a:rPr lang="en-US" dirty="0"/>
              <a:t>At the center there is no strain; at the outer edge</a:t>
            </a:r>
          </a:p>
          <a:p>
            <a:pPr marL="285750" indent="-285750">
              <a:buFont typeface="Arial"/>
              <a:buChar char="•"/>
            </a:pPr>
            <a:endParaRPr lang="en-US" dirty="0"/>
          </a:p>
          <a:p>
            <a:pPr marL="285750" indent="-285750">
              <a:buFont typeface="Arial"/>
              <a:buChar char="•"/>
            </a:pPr>
            <a:r>
              <a:rPr lang="en-US" dirty="0"/>
              <a:t>To calculate the stress, convert to a strain vector and multiply by elastic constant matrix</a:t>
            </a:r>
          </a:p>
          <a:p>
            <a:pPr marL="285750" indent="-285750">
              <a:buFont typeface="Arial"/>
              <a:buChar char="•"/>
            </a:pPr>
            <a:r>
              <a:rPr lang="en-US" dirty="0"/>
              <a:t>The stress in the center is zero</a:t>
            </a:r>
          </a:p>
          <a:p>
            <a:pPr marL="285750" indent="-285750">
              <a:buFont typeface="Arial"/>
              <a:buChar char="•"/>
            </a:pPr>
            <a:r>
              <a:rPr lang="en-US" dirty="0"/>
              <a:t>On the outer edge</a:t>
            </a:r>
          </a:p>
          <a:p>
            <a:pPr marL="742950" lvl="1" indent="-285750">
              <a:buFont typeface="Arial"/>
              <a:buChar char="•"/>
            </a:pPr>
            <a:r>
              <a:rPr lang="en-US" dirty="0" err="1"/>
              <a:t>σ</a:t>
            </a:r>
            <a:r>
              <a:rPr lang="en-US" baseline="-25000" dirty="0" err="1"/>
              <a:t>rr</a:t>
            </a:r>
            <a:r>
              <a:rPr lang="en-US" dirty="0"/>
              <a:t> = 0.2*314.2 + 0.1*165.5 = 79.4 </a:t>
            </a:r>
            <a:r>
              <a:rPr lang="en-US" dirty="0" err="1"/>
              <a:t>GPa</a:t>
            </a:r>
            <a:endParaRPr lang="en-US" dirty="0"/>
          </a:p>
          <a:p>
            <a:pPr marL="742950" lvl="1" indent="-285750">
              <a:buFont typeface="Arial"/>
              <a:buChar char="•"/>
            </a:pPr>
            <a:r>
              <a:rPr lang="en-US" dirty="0" err="1"/>
              <a:t>σ</a:t>
            </a:r>
            <a:r>
              <a:rPr lang="en-US" baseline="-25000" dirty="0" err="1"/>
              <a:t>θθ</a:t>
            </a:r>
            <a:r>
              <a:rPr lang="en-US" dirty="0"/>
              <a:t> = 0.1*314.2 + 0.2*165.5 = 64.52 </a:t>
            </a:r>
            <a:r>
              <a:rPr lang="en-US" dirty="0" err="1"/>
              <a:t>GPa</a:t>
            </a:r>
            <a:endParaRPr lang="en-US" dirty="0"/>
          </a:p>
        </p:txBody>
      </p:sp>
      <p:pic>
        <p:nvPicPr>
          <p:cNvPr id="8" name="Picture 7" descr="latex-image-1.pdf">
            <a:extLst>
              <a:ext uri="{FF2B5EF4-FFF2-40B4-BE49-F238E27FC236}">
                <a16:creationId xmlns:a16="http://schemas.microsoft.com/office/drawing/2014/main" id="{45CCADDB-787B-7142-AF4C-838966A4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284" y="4368749"/>
            <a:ext cx="1409700" cy="558800"/>
          </a:xfrm>
          <a:prstGeom prst="rect">
            <a:avLst/>
          </a:prstGeom>
        </p:spPr>
      </p:pic>
    </p:spTree>
    <p:extLst>
      <p:ext uri="{BB962C8B-B14F-4D97-AF65-F5344CB8AC3E}">
        <p14:creationId xmlns:p14="http://schemas.microsoft.com/office/powerpoint/2010/main" val="100890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745209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a:xfrm>
            <a:off x="609600" y="2160495"/>
            <a:ext cx="10972800" cy="4195856"/>
          </a:xfrm>
        </p:spPr>
        <p:txBody>
          <a:bodyPr>
            <a:normAutofit fontScale="92500" lnSpcReduction="2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developed analytical equations for thermal stresses</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9904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9*((0.58/0.52)^2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6267</TotalTime>
  <Words>1790</Words>
  <Application>Microsoft Macintosh PowerPoint</Application>
  <PresentationFormat>Widescreen</PresentationFormat>
  <Paragraphs>277</Paragraphs>
  <Slides>40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Calibri Light</vt:lpstr>
      <vt:lpstr>Cambria Math</vt:lpstr>
      <vt:lpstr>Office Theme</vt:lpstr>
      <vt:lpstr>NCStateU-horizontal-left-logo</vt:lpstr>
      <vt:lpstr>Nuclear Fuel Performance</vt:lpstr>
      <vt:lpstr>Last Time</vt:lpstr>
      <vt:lpstr>Mechanics</vt:lpstr>
      <vt:lpstr>Small strain theory</vt:lpstr>
      <vt:lpstr>Develop constitutive relations for thick-walled</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thermal expansion</vt:lpstr>
      <vt:lpstr>The gap changes as a function of time</vt:lpstr>
      <vt:lpstr>Example</vt:lpstr>
      <vt:lpstr>Calculate the steady state temperature profile in the rod, including thermal expansion</vt:lpstr>
      <vt:lpstr>Calculate the steady state temperature profile in the rod, including thermal expansion</vt:lpstr>
      <vt:lpstr>This calculation is repeated until the gap width stops changing significantly</vt:lpstr>
      <vt:lpstr>last bit of Mechanics</vt:lpstr>
      <vt:lpstr>Relating Displacements to Stress</vt:lpstr>
      <vt:lpstr>Assuming problem is axisymmetric</vt:lpstr>
      <vt:lpstr>Solve for the stress from the strain</vt:lpstr>
      <vt:lpstr>Further simplify the problem to be 1D</vt:lpstr>
      <vt:lpstr>Determine the strain and stress in the pellet for 1D case</vt:lpstr>
      <vt:lpstr>Example problem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84</cp:revision>
  <dcterms:created xsi:type="dcterms:W3CDTF">2020-02-03T20:17:36Z</dcterms:created>
  <dcterms:modified xsi:type="dcterms:W3CDTF">2025-02-04T21:41:49Z</dcterms:modified>
</cp:coreProperties>
</file>